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</p:sldIdLst>
  <p:sldSz cy="5143500" cx="9144000"/>
  <p:notesSz cx="6858000" cy="9144000"/>
  <p:embeddedFontLst>
    <p:embeddedFont>
      <p:font typeface="Playfair Display"/>
      <p:regular r:id="rId37"/>
      <p:bold r:id="rId38"/>
      <p:italic r:id="rId39"/>
      <p:boldItalic r:id="rId40"/>
    </p:embeddedFont>
    <p:embeddedFont>
      <p:font typeface="Lato"/>
      <p:regular r:id="rId41"/>
      <p:bold r:id="rId42"/>
      <p:italic r:id="rId43"/>
      <p:boldItalic r:id="rId4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PlayfairDisplay-boldItalic.fntdata"/><Relationship Id="rId20" Type="http://schemas.openxmlformats.org/officeDocument/2006/relationships/slide" Target="slides/slide16.xml"/><Relationship Id="rId42" Type="http://schemas.openxmlformats.org/officeDocument/2006/relationships/font" Target="fonts/Lato-bold.fntdata"/><Relationship Id="rId41" Type="http://schemas.openxmlformats.org/officeDocument/2006/relationships/font" Target="fonts/Lato-regular.fntdata"/><Relationship Id="rId22" Type="http://schemas.openxmlformats.org/officeDocument/2006/relationships/slide" Target="slides/slide18.xml"/><Relationship Id="rId44" Type="http://schemas.openxmlformats.org/officeDocument/2006/relationships/font" Target="fonts/Lato-boldItalic.fntdata"/><Relationship Id="rId21" Type="http://schemas.openxmlformats.org/officeDocument/2006/relationships/slide" Target="slides/slide17.xml"/><Relationship Id="rId43" Type="http://schemas.openxmlformats.org/officeDocument/2006/relationships/font" Target="fonts/Lato-italic.fntdata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slide" Target="slides/slide31.xml"/><Relationship Id="rId12" Type="http://schemas.openxmlformats.org/officeDocument/2006/relationships/slide" Target="slides/slide8.xml"/><Relationship Id="rId34" Type="http://schemas.openxmlformats.org/officeDocument/2006/relationships/slide" Target="slides/slide30.xml"/><Relationship Id="rId15" Type="http://schemas.openxmlformats.org/officeDocument/2006/relationships/slide" Target="slides/slide11.xml"/><Relationship Id="rId37" Type="http://schemas.openxmlformats.org/officeDocument/2006/relationships/font" Target="fonts/PlayfairDisplay-regular.fntdata"/><Relationship Id="rId14" Type="http://schemas.openxmlformats.org/officeDocument/2006/relationships/slide" Target="slides/slide10.xml"/><Relationship Id="rId36" Type="http://schemas.openxmlformats.org/officeDocument/2006/relationships/slide" Target="slides/slide32.xml"/><Relationship Id="rId17" Type="http://schemas.openxmlformats.org/officeDocument/2006/relationships/slide" Target="slides/slide13.xml"/><Relationship Id="rId39" Type="http://schemas.openxmlformats.org/officeDocument/2006/relationships/font" Target="fonts/PlayfairDisplay-italic.fntdata"/><Relationship Id="rId16" Type="http://schemas.openxmlformats.org/officeDocument/2006/relationships/slide" Target="slides/slide12.xml"/><Relationship Id="rId38" Type="http://schemas.openxmlformats.org/officeDocument/2006/relationships/font" Target="fonts/PlayfairDisplay-bold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133436d1f_0_4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1133436d1f_0_4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3425af0a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13425af0a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13425af0a4_1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13425af0a4_1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3425af0a4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13425af0a4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133436d1f_0_4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1133436d1f_0_4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133436d1f_0_4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1133436d1f_0_4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1340c2cd2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1340c2cd2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3425af0a4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13425af0a4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133436d1f_0_4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1133436d1f_0_4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3425af0a4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13425af0a4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1133436d1f_0_2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1133436d1f_0_2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3425af0a4_4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13425af0a4_4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3425af0a4_4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13425af0a4_4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136bb4a7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1136bb4a7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13425af0a4_5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13425af0a4_5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3425af0a4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13425af0a4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3425af0a4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3425af0a4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3425af0a4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13425af0a4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3425af0a4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3425af0a4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3425af0a4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13425af0a4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13425af0a4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13425af0a4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1340c2cd21_2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1340c2cd21_2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13425af0a4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13425af0a4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3425af0a4_4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13425af0a4_4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1133436d1f_0_4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1133436d1f_0_4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13425af0a4_3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13425af0a4_3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13425af0a4_3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13425af0a4_3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13425af0a4_3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13425af0a4_3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3425af0a4_3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13425af0a4_3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3425af0a4_3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13425af0a4_3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3425af0a4_3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13425af0a4_3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9050" y="748800"/>
            <a:ext cx="3645900" cy="3645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2992950" y="992700"/>
            <a:ext cx="3158100" cy="31581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096250" y="1627200"/>
            <a:ext cx="2951400" cy="158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096363" y="3266930"/>
            <a:ext cx="2951400" cy="7014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233100"/>
            <a:ext cx="8520600" cy="16101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29194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509550" y="1423875"/>
            <a:ext cx="8124900" cy="179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391378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9"/>
          <p:cNvSpPr txBox="1"/>
          <p:nvPr>
            <p:ph type="title"/>
          </p:nvPr>
        </p:nvSpPr>
        <p:spPr>
          <a:xfrm>
            <a:off x="265500" y="1107950"/>
            <a:ext cx="4045200" cy="1683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oral">
    <p:bg>
      <p:bgPr>
        <a:solidFill>
          <a:srgbClr val="F1C23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Relationship Id="rId4" Type="http://schemas.openxmlformats.org/officeDocument/2006/relationships/image" Target="../media/image1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1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7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translate.googleusercontent.com/translate_c?depth=1&amp;hl=en&amp;prev=search&amp;rurl=translate.google.es&amp;sl=es&amp;u=https://es.wikipedia.org/wiki/Marruecos_franc%25C3%25A9s&amp;usg=ALkJrhjh7JtFLPytQUG88b77CjFOndsXzg" TargetMode="External"/><Relationship Id="rId4" Type="http://schemas.openxmlformats.org/officeDocument/2006/relationships/image" Target="../media/image12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4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9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://www.biografiasyvidas.com/biografia/r/reyes_catolicos.htm" TargetMode="Externa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://teachinghistory.org/history-content/ask-a-historian/22894" TargetMode="External"/><Relationship Id="rId4" Type="http://schemas.openxmlformats.org/officeDocument/2006/relationships/hyperlink" Target="http://www.biografiasyvidas.com/viografia/c/carlos_iii.htm" TargetMode="External"/><Relationship Id="rId5" Type="http://schemas.openxmlformats.org/officeDocument/2006/relationships/hyperlink" Target="http://www.mcnbiografias.com/app-bio/do/show?key=carlos-iii-rey-de-espana" TargetMode="External"/><Relationship Id="rId6" Type="http://schemas.openxmlformats.org/officeDocument/2006/relationships/hyperlink" Target="http://www.cervantesvirtual.com/bib/historia/monarquia/carlos3.shtml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://www.rae.es/la-institucion/historia" TargetMode="External"/><Relationship Id="rId4" Type="http://schemas.openxmlformats.org/officeDocument/2006/relationships/hyperlink" Target="http://e-spacio.uned.es/fez/eserv.php?pid=bibliuned:ETFSerie4-7EC8367C-E744-C6F9-CE1C-A43FCA819549&amp;dsID=Documento.pdf" TargetMode="External"/><Relationship Id="rId5" Type="http://schemas.openxmlformats.org/officeDocument/2006/relationships/hyperlink" Target="http://www.encyclopedia.com/topic/Philip_V_(Spain).aspx" TargetMode="Externa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hyperlink" Target="http://www.buscabiografias.com/biografia/verDetalle/651/Francisco%20Franco%20Bahamonde" TargetMode="External"/><Relationship Id="rId4" Type="http://schemas.openxmlformats.org/officeDocument/2006/relationships/hyperlink" Target="http://www.biografiasyvidas.com/biografia/f/franco.htm" TargetMode="External"/><Relationship Id="rId5" Type="http://schemas.openxmlformats.org/officeDocument/2006/relationships/hyperlink" Target="http://www.donquijote.org/cultura/espana/historia/la-segunda-republica-espanola" TargetMode="External"/><Relationship Id="rId6" Type="http://schemas.openxmlformats.org/officeDocument/2006/relationships/hyperlink" Target="http://www.eleconomista.es/economia/noticias/319632/11/07/La-fortuna-de-los-Franco-la-familia-tiene-un-patrimonio-de-500-millones.html" TargetMode="Externa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hyperlink" Target="http://www.casareal.es/ES/familiareal/reyfelipe/paginas/biografia.aspx" TargetMode="External"/><Relationship Id="rId4" Type="http://schemas.openxmlformats.org/officeDocument/2006/relationships/hyperlink" Target="http://www.buscabiografias.com/biografia/verDetalle/1942/Felipe%20de%20Borbon" TargetMode="External"/><Relationship Id="rId5" Type="http://schemas.openxmlformats.org/officeDocument/2006/relationships/hyperlink" Target="http://www.rtve.es/noticias/proclamacion-felipe-vi/biografia/" TargetMode="External"/><Relationship Id="rId6" Type="http://schemas.openxmlformats.org/officeDocument/2006/relationships/hyperlink" Target="http://www.bbc.com/news/world-europe-27664022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3096250" y="1093800"/>
            <a:ext cx="2951400" cy="158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Los Reyes Católicos de España</a:t>
            </a:r>
            <a:endParaRPr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3096363" y="3266930"/>
            <a:ext cx="2951400" cy="70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Kathryn Atherton 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Morgan Meyer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Sophia Paul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Jessica Rentas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2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Felipe V- La vida (1683-1746)</a:t>
            </a:r>
            <a:endParaRPr/>
          </a:p>
        </p:txBody>
      </p:sp>
      <p:sp>
        <p:nvSpPr>
          <p:cNvPr id="123" name="Google Shape;123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F55E61"/>
              </a:buClr>
              <a:buSzPts val="1800"/>
              <a:buChar char="●"/>
            </a:pPr>
            <a:r>
              <a:rPr lang="en">
                <a:solidFill>
                  <a:srgbClr val="F55E61"/>
                </a:solidFill>
              </a:rPr>
              <a:t>Nacio en Versailles y nieto de Louis XIV de 						Franco y Maria Anna de Austria</a:t>
            </a:r>
            <a:endParaRPr>
              <a:solidFill>
                <a:srgbClr val="F55E61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F55E61"/>
              </a:buClr>
              <a:buSzPts val="1800"/>
              <a:buChar char="●"/>
            </a:pPr>
            <a:r>
              <a:rPr lang="en">
                <a:solidFill>
                  <a:srgbClr val="F55E61"/>
                </a:solidFill>
              </a:rPr>
              <a:t>Casado con María Luisa</a:t>
            </a:r>
            <a:endParaRPr>
              <a:solidFill>
                <a:srgbClr val="F55E61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F55E61"/>
              </a:buClr>
              <a:buSzPts val="1800"/>
              <a:buChar char="●"/>
            </a:pPr>
            <a:r>
              <a:rPr lang="en">
                <a:solidFill>
                  <a:srgbClr val="F55E61"/>
                </a:solidFill>
              </a:rPr>
              <a:t>Segundo </a:t>
            </a:r>
            <a:endParaRPr>
              <a:solidFill>
                <a:srgbClr val="F55E61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F55E61"/>
              </a:buClr>
              <a:buSzPts val="1800"/>
              <a:buChar char="●"/>
            </a:pPr>
            <a:r>
              <a:rPr lang="en">
                <a:solidFill>
                  <a:srgbClr val="F55E61"/>
                </a:solidFill>
              </a:rPr>
              <a:t>Él era un hombre deprimido</a:t>
            </a:r>
            <a:endParaRPr>
              <a:solidFill>
                <a:srgbClr val="F55E61"/>
              </a:solidFill>
            </a:endParaRP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F55E61"/>
              </a:buClr>
              <a:buSzPts val="1400"/>
              <a:buChar char="○"/>
            </a:pPr>
            <a:r>
              <a:rPr lang="en">
                <a:solidFill>
                  <a:srgbClr val="F55E61"/>
                </a:solidFill>
              </a:rPr>
              <a:t>A la muerte de su esposa e hijo</a:t>
            </a:r>
            <a:endParaRPr>
              <a:solidFill>
                <a:srgbClr val="F55E61"/>
              </a:solidFill>
            </a:endParaRP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F55E61"/>
              </a:buClr>
              <a:buSzPts val="1400"/>
              <a:buChar char="○"/>
            </a:pPr>
            <a:r>
              <a:rPr lang="en">
                <a:solidFill>
                  <a:srgbClr val="F55E61"/>
                </a:solidFill>
              </a:rPr>
              <a:t>Refleja en su reino -&gt; algunos dicen 											que su reinado fue más de un problema para 									el país que un ganador</a:t>
            </a:r>
            <a:endParaRPr>
              <a:solidFill>
                <a:srgbClr val="F55E61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F55E61"/>
              </a:buClr>
              <a:buSzPts val="1800"/>
              <a:buChar char="●"/>
            </a:pPr>
            <a:r>
              <a:rPr lang="en">
                <a:solidFill>
                  <a:srgbClr val="F55E61"/>
                </a:solidFill>
              </a:rPr>
              <a:t>Murió en Madrid y está enterrado cerca de Segovia</a:t>
            </a:r>
            <a:endParaRPr>
              <a:solidFill>
                <a:srgbClr val="F55E61"/>
              </a:solidFill>
            </a:endParaRPr>
          </a:p>
        </p:txBody>
      </p:sp>
      <p:pic>
        <p:nvPicPr>
          <p:cNvPr descr="Screen Shot 2016-05-29 at 9.17.46 PM.png" id="124" name="Google Shape;12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59750" y="485050"/>
            <a:ext cx="2866250" cy="349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3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Felipe V- Reinado</a:t>
            </a:r>
            <a:endParaRPr/>
          </a:p>
        </p:txBody>
      </p:sp>
      <p:sp>
        <p:nvSpPr>
          <p:cNvPr id="130" name="Google Shape;130;p23"/>
          <p:cNvSpPr txBox="1"/>
          <p:nvPr>
            <p:ph idx="1" type="body"/>
          </p:nvPr>
        </p:nvSpPr>
        <p:spPr>
          <a:xfrm>
            <a:off x="311700" y="10174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F55E61"/>
              </a:buClr>
              <a:buSzPts val="1800"/>
              <a:buChar char="●"/>
            </a:pPr>
            <a:r>
              <a:rPr lang="en">
                <a:solidFill>
                  <a:srgbClr val="F55E61"/>
                </a:solidFill>
              </a:rPr>
              <a:t> Primero Rein 1700-1724</a:t>
            </a:r>
            <a:endParaRPr>
              <a:solidFill>
                <a:srgbClr val="F55E61"/>
              </a:solidFill>
            </a:endParaRP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F55E61"/>
              </a:buClr>
              <a:buSzPts val="1400"/>
              <a:buChar char="○"/>
            </a:pPr>
            <a:r>
              <a:rPr lang="en">
                <a:solidFill>
                  <a:srgbClr val="F55E61"/>
                </a:solidFill>
              </a:rPr>
              <a:t> Resulto de Rey Charles II lo reivindica										 como sucesor en su testamento</a:t>
            </a:r>
            <a:endParaRPr>
              <a:solidFill>
                <a:srgbClr val="F55E61"/>
              </a:solidFill>
            </a:endParaRP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F55E61"/>
              </a:buClr>
              <a:buSzPts val="1400"/>
              <a:buChar char="○"/>
            </a:pPr>
            <a:r>
              <a:rPr lang="en">
                <a:solidFill>
                  <a:srgbClr val="F55E61"/>
                </a:solidFill>
              </a:rPr>
              <a:t>Importancia del arte y la cultura</a:t>
            </a:r>
            <a:endParaRPr>
              <a:solidFill>
                <a:srgbClr val="F55E61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F55E61"/>
              </a:buClr>
              <a:buSzPts val="1800"/>
              <a:buChar char="●"/>
            </a:pPr>
            <a:r>
              <a:rPr lang="en">
                <a:solidFill>
                  <a:srgbClr val="F55E61"/>
                </a:solidFill>
              </a:rPr>
              <a:t>Segunda Rein 1724-1746;</a:t>
            </a:r>
            <a:endParaRPr>
              <a:solidFill>
                <a:srgbClr val="F55E61"/>
              </a:solidFill>
            </a:endParaRP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F55E61"/>
              </a:buClr>
              <a:buSzPts val="1400"/>
              <a:buChar char="○"/>
            </a:pPr>
            <a:r>
              <a:rPr lang="en">
                <a:solidFill>
                  <a:srgbClr val="F55E61"/>
                </a:solidFill>
              </a:rPr>
              <a:t> Resulto de la muerte de Luis XIV</a:t>
            </a:r>
            <a:endParaRPr>
              <a:solidFill>
                <a:srgbClr val="F55E61"/>
              </a:solidFill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55E61"/>
              </a:buClr>
              <a:buSzPts val="1800"/>
              <a:buChar char="●"/>
            </a:pPr>
            <a:r>
              <a:rPr lang="en">
                <a:solidFill>
                  <a:srgbClr val="F55E61"/>
                </a:solidFill>
              </a:rPr>
              <a:t>Una batalla constante entre la herencia y el								el reino</a:t>
            </a:r>
            <a:endParaRPr>
              <a:solidFill>
                <a:srgbClr val="F55E61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F55E61"/>
              </a:buClr>
              <a:buSzPts val="1800"/>
              <a:buChar char="●"/>
            </a:pPr>
            <a:r>
              <a:rPr lang="en">
                <a:solidFill>
                  <a:srgbClr val="F55E61"/>
                </a:solidFill>
              </a:rPr>
              <a:t>Reinado más largo en la historia moderna de 								España</a:t>
            </a:r>
            <a:endParaRPr>
              <a:solidFill>
                <a:srgbClr val="F55E61"/>
              </a:solidFill>
            </a:endParaRPr>
          </a:p>
        </p:txBody>
      </p:sp>
      <p:pic>
        <p:nvPicPr>
          <p:cNvPr descr="Screen Shot 2016-05-31 at 11.58.11 PM.png" id="131" name="Google Shape;13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78900" y="893373"/>
            <a:ext cx="3253400" cy="314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4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Felipe V-La guerra de sucesión</a:t>
            </a:r>
            <a:endParaRPr/>
          </a:p>
        </p:txBody>
      </p:sp>
      <p:sp>
        <p:nvSpPr>
          <p:cNvPr id="137" name="Google Shape;137;p24"/>
          <p:cNvSpPr txBox="1"/>
          <p:nvPr>
            <p:ph idx="1" type="body"/>
          </p:nvPr>
        </p:nvSpPr>
        <p:spPr>
          <a:xfrm>
            <a:off x="207575" y="11316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F55E61"/>
              </a:buClr>
              <a:buSzPts val="1800"/>
              <a:buChar char="●"/>
            </a:pPr>
            <a:r>
              <a:rPr lang="en">
                <a:solidFill>
                  <a:srgbClr val="F55E61"/>
                </a:solidFill>
              </a:rPr>
              <a:t>El primer deber importante como rey (1701-1714)</a:t>
            </a:r>
            <a:endParaRPr>
              <a:solidFill>
                <a:srgbClr val="F55E61"/>
              </a:solidFill>
            </a:endParaRP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F55E61"/>
              </a:buClr>
              <a:buSzPts val="1400"/>
              <a:buChar char="○"/>
            </a:pPr>
            <a:r>
              <a:rPr lang="en">
                <a:solidFill>
                  <a:srgbClr val="F55E61"/>
                </a:solidFill>
              </a:rPr>
              <a:t>Ubicación: sobre todo en España</a:t>
            </a:r>
            <a:endParaRPr>
              <a:solidFill>
                <a:srgbClr val="F55E61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F55E61"/>
              </a:buClr>
              <a:buSzPts val="1800"/>
              <a:buChar char="●"/>
            </a:pPr>
            <a:r>
              <a:rPr lang="en">
                <a:solidFill>
                  <a:srgbClr val="F55E61"/>
                </a:solidFill>
              </a:rPr>
              <a:t>Lo que ocurrío... </a:t>
            </a:r>
            <a:endParaRPr>
              <a:solidFill>
                <a:srgbClr val="F55E61"/>
              </a:solidFill>
            </a:endParaRP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F55E61"/>
              </a:buClr>
              <a:buSzPts val="1400"/>
              <a:buChar char="○"/>
            </a:pPr>
            <a:r>
              <a:rPr lang="en">
                <a:solidFill>
                  <a:srgbClr val="F55E61"/>
                </a:solidFill>
              </a:rPr>
              <a:t>Asegurado la casa de los borbones como reina de España</a:t>
            </a:r>
            <a:endParaRPr>
              <a:solidFill>
                <a:srgbClr val="F55E61"/>
              </a:solidFill>
            </a:endParaRP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F55E61"/>
              </a:buClr>
              <a:buSzPts val="1400"/>
              <a:buChar char="○"/>
            </a:pPr>
            <a:r>
              <a:rPr lang="en">
                <a:solidFill>
                  <a:srgbClr val="F55E61"/>
                </a:solidFill>
              </a:rPr>
              <a:t>Una batalla entre su patrimonio y el reino de España</a:t>
            </a:r>
            <a:endParaRPr>
              <a:solidFill>
                <a:srgbClr val="F55E61"/>
              </a:solidFill>
            </a:endParaRPr>
          </a:p>
          <a:p>
            <a:pPr indent="-342900" lvl="0" marL="457200">
              <a:spcBef>
                <a:spcPts val="0"/>
              </a:spcBef>
              <a:spcAft>
                <a:spcPts val="0"/>
              </a:spcAft>
              <a:buClr>
                <a:srgbClr val="F55E61"/>
              </a:buClr>
              <a:buSzPts val="1800"/>
              <a:buChar char="●"/>
            </a:pPr>
            <a:r>
              <a:rPr lang="en">
                <a:solidFill>
                  <a:srgbClr val="F55E61"/>
                </a:solidFill>
              </a:rPr>
              <a:t>Consequencias: Perdío...</a:t>
            </a:r>
            <a:endParaRPr>
              <a:solidFill>
                <a:srgbClr val="F55E61"/>
              </a:solidFill>
            </a:endParaRPr>
          </a:p>
          <a:p>
            <a:pPr indent="-317500" lvl="2" marL="1371600">
              <a:spcBef>
                <a:spcPts val="0"/>
              </a:spcBef>
              <a:spcAft>
                <a:spcPts val="0"/>
              </a:spcAft>
              <a:buClr>
                <a:srgbClr val="F55E61"/>
              </a:buClr>
              <a:buSzPts val="1400"/>
              <a:buChar char="■"/>
            </a:pPr>
            <a:r>
              <a:rPr lang="en">
                <a:solidFill>
                  <a:srgbClr val="F55E61"/>
                </a:solidFill>
              </a:rPr>
              <a:t>España despues Treaty de Utrecht</a:t>
            </a:r>
            <a:endParaRPr>
              <a:solidFill>
                <a:srgbClr val="F55E61"/>
              </a:solidFill>
            </a:endParaRPr>
          </a:p>
          <a:p>
            <a:pPr indent="-317500" lvl="2" marL="1371600">
              <a:spcBef>
                <a:spcPts val="0"/>
              </a:spcBef>
              <a:spcAft>
                <a:spcPts val="0"/>
              </a:spcAft>
              <a:buClr>
                <a:srgbClr val="F55E61"/>
              </a:buClr>
              <a:buSzPts val="1400"/>
              <a:buChar char="■"/>
            </a:pPr>
            <a:r>
              <a:rPr lang="en">
                <a:solidFill>
                  <a:srgbClr val="F55E61"/>
                </a:solidFill>
              </a:rPr>
              <a:t>Herencia frances </a:t>
            </a:r>
            <a:endParaRPr>
              <a:solidFill>
                <a:srgbClr val="F55E61"/>
              </a:solidFill>
            </a:endParaRPr>
          </a:p>
          <a:p>
            <a:pPr indent="-317500" lvl="2" marL="1371600">
              <a:spcBef>
                <a:spcPts val="0"/>
              </a:spcBef>
              <a:spcAft>
                <a:spcPts val="0"/>
              </a:spcAft>
              <a:buClr>
                <a:srgbClr val="F55E61"/>
              </a:buClr>
              <a:buSzPts val="1400"/>
              <a:buChar char="■"/>
            </a:pPr>
            <a:r>
              <a:rPr lang="en">
                <a:solidFill>
                  <a:srgbClr val="F55E61"/>
                </a:solidFill>
              </a:rPr>
              <a:t>International presencia</a:t>
            </a:r>
            <a:endParaRPr>
              <a:solidFill>
                <a:srgbClr val="F55E61"/>
              </a:solidFill>
            </a:endParaRPr>
          </a:p>
        </p:txBody>
      </p:sp>
      <p:pic>
        <p:nvPicPr>
          <p:cNvPr descr="Screen Shot 2016-05-31 at 11.49.18 PM.png" id="138" name="Google Shape;13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92700" y="1265050"/>
            <a:ext cx="3002074" cy="261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5"/>
          <p:cNvSpPr txBox="1"/>
          <p:nvPr>
            <p:ph type="title"/>
          </p:nvPr>
        </p:nvSpPr>
        <p:spPr>
          <a:xfrm>
            <a:off x="311700" y="193525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Felipe V-Grandes academias funda</a:t>
            </a:r>
            <a:endParaRPr/>
          </a:p>
        </p:txBody>
      </p:sp>
      <p:sp>
        <p:nvSpPr>
          <p:cNvPr id="144" name="Google Shape;144;p25"/>
          <p:cNvSpPr txBox="1"/>
          <p:nvPr>
            <p:ph idx="1" type="body"/>
          </p:nvPr>
        </p:nvSpPr>
        <p:spPr>
          <a:xfrm>
            <a:off x="300625" y="8635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F55E61"/>
              </a:buClr>
              <a:buSzPts val="1800"/>
              <a:buChar char="●"/>
            </a:pPr>
            <a:r>
              <a:rPr lang="en">
                <a:solidFill>
                  <a:srgbClr val="F55E61"/>
                </a:solidFill>
              </a:rPr>
              <a:t>Arte de los borbones (pintura en 1743)</a:t>
            </a:r>
            <a:endParaRPr>
              <a:solidFill>
                <a:srgbClr val="F55E61"/>
              </a:solidFill>
            </a:endParaRP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F55E61"/>
              </a:buClr>
              <a:buSzPts val="1400"/>
              <a:buChar char="○"/>
            </a:pPr>
            <a:r>
              <a:rPr lang="en">
                <a:solidFill>
                  <a:srgbClr val="F55E61"/>
                </a:solidFill>
              </a:rPr>
              <a:t>Familia de Felipe V</a:t>
            </a:r>
            <a:endParaRPr>
              <a:solidFill>
                <a:srgbClr val="F55E61"/>
              </a:solidFill>
            </a:endParaRP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F55E61"/>
              </a:buClr>
              <a:buSzPts val="1400"/>
              <a:buChar char="○"/>
            </a:pPr>
            <a:r>
              <a:rPr lang="en">
                <a:solidFill>
                  <a:srgbClr val="F55E61"/>
                </a:solidFill>
              </a:rPr>
              <a:t>El artista es Luis Michel van Loo</a:t>
            </a:r>
            <a:endParaRPr>
              <a:solidFill>
                <a:srgbClr val="F55E61"/>
              </a:solidFill>
            </a:endParaRP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F55E61"/>
              </a:buClr>
              <a:buSzPts val="1400"/>
              <a:buChar char="○"/>
            </a:pPr>
            <a:r>
              <a:rPr lang="en">
                <a:solidFill>
                  <a:srgbClr val="F55E61"/>
                </a:solidFill>
              </a:rPr>
              <a:t>En Museo del Prado</a:t>
            </a:r>
            <a:endParaRPr>
              <a:solidFill>
                <a:srgbClr val="F55E61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F55E61"/>
              </a:buClr>
              <a:buSzPts val="1800"/>
              <a:buChar char="●"/>
            </a:pPr>
            <a:r>
              <a:rPr lang="en">
                <a:solidFill>
                  <a:srgbClr val="F55E61"/>
                </a:solidFill>
              </a:rPr>
              <a:t>Ligada a la lengua- RAE (1713)</a:t>
            </a:r>
            <a:endParaRPr>
              <a:solidFill>
                <a:srgbClr val="F55E61"/>
              </a:solidFill>
            </a:endParaRP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F55E61"/>
              </a:buClr>
              <a:buSzPts val="1400"/>
              <a:buChar char="○"/>
            </a:pPr>
            <a:r>
              <a:rPr lang="en">
                <a:solidFill>
                  <a:srgbClr val="F55E61"/>
                </a:solidFill>
              </a:rPr>
              <a:t>Inspirado por la academia francés</a:t>
            </a:r>
            <a:endParaRPr>
              <a:solidFill>
                <a:srgbClr val="F55E61"/>
              </a:solidFill>
            </a:endParaRP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F55E61"/>
              </a:buClr>
              <a:buSzPts val="1400"/>
              <a:buChar char="○"/>
            </a:pPr>
            <a:r>
              <a:rPr lang="en">
                <a:solidFill>
                  <a:srgbClr val="F55E61"/>
                </a:solidFill>
              </a:rPr>
              <a:t>Creado por Juan Manuel Fernández Pachecho y Zuniga</a:t>
            </a:r>
            <a:endParaRPr>
              <a:solidFill>
                <a:srgbClr val="F55E61"/>
              </a:solidFill>
            </a:endParaRP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F55E61"/>
              </a:buClr>
              <a:buSzPts val="1400"/>
              <a:buChar char="○"/>
            </a:pPr>
            <a:r>
              <a:rPr lang="en">
                <a:solidFill>
                  <a:srgbClr val="F55E61"/>
                </a:solidFill>
              </a:rPr>
              <a:t>Hoy conserva el uso y la unidad de la lengua española</a:t>
            </a:r>
            <a:endParaRPr>
              <a:solidFill>
                <a:srgbClr val="F55E61"/>
              </a:solidFill>
            </a:endParaRPr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descr="Screen Shot 2016-05-31 at 8.38.51 PM.png" id="145" name="Google Shape;14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39062" y="3133275"/>
            <a:ext cx="3282175" cy="1705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6-05-31 at 11.22.34 PM.png" id="146" name="Google Shape;146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15920" y="819620"/>
            <a:ext cx="2928451" cy="2313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6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Carlos III -- Un Trasfondo</a:t>
            </a:r>
            <a:endParaRPr/>
          </a:p>
        </p:txBody>
      </p:sp>
      <p:sp>
        <p:nvSpPr>
          <p:cNvPr id="152" name="Google Shape;152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Nació el 20 de enero en 1716 a Felipe V y Isabel de Farnesio de Parma</a:t>
            </a:r>
            <a:endParaRPr>
              <a:solidFill>
                <a:schemeClr val="dk1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22 de julio en 1731: Duque de Parma, Piacenza, y Toscana</a:t>
            </a:r>
            <a:endParaRPr>
              <a:solidFill>
                <a:schemeClr val="dk1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Conquistó al Nápoles y Sicilia en la Guerra de Sucesión de Polonia contra Austria en 1734</a:t>
            </a:r>
            <a:endParaRPr>
              <a:solidFill>
                <a:schemeClr val="dk1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El Rey de Nápoles y Sicilia hasta 1759</a:t>
            </a:r>
            <a:endParaRPr>
              <a:solidFill>
                <a:schemeClr val="dk1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10 de agosto 1759: el Rey de España </a:t>
            </a:r>
            <a:endParaRPr>
              <a:solidFill>
                <a:schemeClr val="dk1"/>
              </a:solidFill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53" name="Google Shape;15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81925" y="2347700"/>
            <a:ext cx="1905000" cy="238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7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Carlos III -- Rey de España</a:t>
            </a:r>
            <a:endParaRPr/>
          </a:p>
        </p:txBody>
      </p:sp>
      <p:sp>
        <p:nvSpPr>
          <p:cNvPr id="159" name="Google Shape;159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España participaba en las guerras de Siete Años y la Revolución Americana</a:t>
            </a:r>
            <a:endParaRPr>
              <a:solidFill>
                <a:schemeClr val="dk1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España entró en la Revolución en 1779</a:t>
            </a:r>
            <a:endParaRPr>
              <a:solidFill>
                <a:schemeClr val="dk1"/>
              </a:solidFill>
            </a:endParaRP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Le daba  dinero y materiales  militares a las Américas</a:t>
            </a:r>
            <a:endParaRPr>
              <a:solidFill>
                <a:schemeClr val="dk1"/>
              </a:solidFill>
            </a:endParaRP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Luchaba contra los británicos en Florida y Louisiana</a:t>
            </a:r>
            <a:endParaRPr>
              <a:solidFill>
                <a:schemeClr val="dk1"/>
              </a:solidFill>
            </a:endParaRP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Distraía a las marinas británicas</a:t>
            </a:r>
            <a:endParaRPr>
              <a:solidFill>
                <a:schemeClr val="dk1"/>
              </a:solidFill>
            </a:endParaRP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América había prometido a España la tierra que los británicos habían </a:t>
            </a:r>
            <a:endParaRPr>
              <a:solidFill>
                <a:schemeClr val="dk1"/>
              </a:solidFill>
            </a:endParaRPr>
          </a:p>
          <a:p>
            <a:pPr indent="457200" lvl="0" marL="45720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conquistado de España</a:t>
            </a:r>
            <a:endParaRPr>
              <a:solidFill>
                <a:schemeClr val="dk1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Después de las guerras, España era pacifista</a:t>
            </a:r>
            <a:endParaRPr>
              <a:solidFill>
                <a:schemeClr val="dk1"/>
              </a:solidFill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60" name="Google Shape;16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21777" y="1622451"/>
            <a:ext cx="1939050" cy="3233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8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Carlos III -- Cuestiones Cotidianas y Despotismo Ilustrado</a:t>
            </a:r>
            <a:endParaRPr/>
          </a:p>
        </p:txBody>
      </p:sp>
      <p:sp>
        <p:nvSpPr>
          <p:cNvPr id="166" name="Google Shape;166;p28"/>
          <p:cNvSpPr txBox="1"/>
          <p:nvPr>
            <p:ph idx="1" type="body"/>
          </p:nvPr>
        </p:nvSpPr>
        <p:spPr>
          <a:xfrm>
            <a:off x="311700" y="16096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Reformaba muchos aspectos de España para la gente</a:t>
            </a:r>
            <a:endParaRPr>
              <a:solidFill>
                <a:schemeClr val="dk1"/>
              </a:solidFill>
            </a:endParaRP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El banco</a:t>
            </a:r>
            <a:endParaRPr>
              <a:solidFill>
                <a:schemeClr val="dk1"/>
              </a:solidFill>
            </a:endParaRP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El poder del gobierno local</a:t>
            </a:r>
            <a:endParaRPr>
              <a:solidFill>
                <a:schemeClr val="dk1"/>
              </a:solidFill>
            </a:endParaRP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La Iglesia Católica</a:t>
            </a:r>
            <a:endParaRPr>
              <a:solidFill>
                <a:schemeClr val="dk1"/>
              </a:solidFill>
            </a:endParaRP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La educación</a:t>
            </a:r>
            <a:endParaRPr>
              <a:solidFill>
                <a:schemeClr val="dk1"/>
              </a:solidFill>
            </a:endParaRP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La industria</a:t>
            </a:r>
            <a:endParaRPr>
              <a:solidFill>
                <a:schemeClr val="dk1"/>
              </a:solidFill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Protegía las los artes, las ciencias, la </a:t>
            </a:r>
            <a:endParaRPr>
              <a:solidFill>
                <a:schemeClr val="dk1"/>
              </a:solidFill>
            </a:endParaRPr>
          </a:p>
          <a:p>
            <a:pPr indent="4572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1"/>
                </a:solidFill>
              </a:rPr>
              <a:t>agriculturas, y el comercial colonial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67" name="Google Shape;16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4179" y="2038675"/>
            <a:ext cx="4368499" cy="2911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9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Carlos III -- Impacto</a:t>
            </a:r>
            <a:endParaRPr/>
          </a:p>
        </p:txBody>
      </p:sp>
      <p:sp>
        <p:nvSpPr>
          <p:cNvPr id="173" name="Google Shape;173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Se murió el 14 de diciembre en 1788</a:t>
            </a:r>
            <a:endParaRPr>
              <a:solidFill>
                <a:schemeClr val="dk1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Durante su vida, hizo mucho para crear España como </a:t>
            </a:r>
            <a:endParaRPr>
              <a:solidFill>
                <a:schemeClr val="dk1"/>
              </a:solidFill>
            </a:endParaRPr>
          </a:p>
          <a:p>
            <a:pPr indent="45720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es hoy</a:t>
            </a:r>
            <a:endParaRPr>
              <a:solidFill>
                <a:schemeClr val="dk1"/>
              </a:solidFill>
            </a:endParaRP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Unió los territorios para ser más como un país</a:t>
            </a:r>
            <a:endParaRPr>
              <a:solidFill>
                <a:schemeClr val="dk1"/>
              </a:solidFill>
            </a:endParaRP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Construyó muchos edificios</a:t>
            </a:r>
            <a:endParaRPr>
              <a:solidFill>
                <a:schemeClr val="dk1"/>
              </a:solidFill>
            </a:endParaRP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Restauró a los Palacios Reales de Madrid y Aranjuez</a:t>
            </a:r>
            <a:endParaRPr>
              <a:solidFill>
                <a:schemeClr val="dk1"/>
              </a:solidFill>
            </a:endParaRP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“El mejor alcalde de Madrid”</a:t>
            </a:r>
            <a:endParaRPr>
              <a:solidFill>
                <a:schemeClr val="dk1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Retrato más famoso por Anton Rafael Mengs</a:t>
            </a:r>
            <a:endParaRPr>
              <a:solidFill>
                <a:schemeClr val="dk1"/>
              </a:solidFill>
            </a:endParaRPr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74" name="Google Shape;17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49601" y="1380799"/>
            <a:ext cx="2482702" cy="347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0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Franco - La Infancia </a:t>
            </a:r>
            <a:endParaRPr/>
          </a:p>
        </p:txBody>
      </p:sp>
      <p:sp>
        <p:nvSpPr>
          <p:cNvPr id="180" name="Google Shape;180;p30"/>
          <p:cNvSpPr txBox="1"/>
          <p:nvPr>
            <p:ph idx="1" type="body"/>
          </p:nvPr>
        </p:nvSpPr>
        <p:spPr>
          <a:xfrm>
            <a:off x="311700" y="11041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Nació el 4 de diciembre en 1892 en El Ferrol </a:t>
            </a:r>
            <a:endParaRPr>
              <a:solidFill>
                <a:schemeClr val="dk1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Es de un familia de marinos y de clase media</a:t>
            </a:r>
            <a:endParaRPr>
              <a:solidFill>
                <a:schemeClr val="dk1"/>
              </a:solidFill>
            </a:endParaRP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Padre:  Nicolas Franco</a:t>
            </a:r>
            <a:endParaRPr>
              <a:solidFill>
                <a:schemeClr val="dk1"/>
              </a:solidFill>
            </a:endParaRP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Madre: Maria del Pilar Bahamonde</a:t>
            </a:r>
            <a:endParaRPr>
              <a:solidFill>
                <a:schemeClr val="dk1"/>
              </a:solidFill>
            </a:endParaRP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4 hermanos</a:t>
            </a:r>
            <a:endParaRPr>
              <a:solidFill>
                <a:schemeClr val="dk1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No tenía una infancia buena</a:t>
            </a:r>
            <a:endParaRPr>
              <a:solidFill>
                <a:schemeClr val="dk1"/>
              </a:solidFill>
            </a:endParaRP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Padre fue estricto</a:t>
            </a:r>
            <a:endParaRPr>
              <a:solidFill>
                <a:schemeClr val="dk1"/>
              </a:solidFill>
            </a:endParaRP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Fue elegido en la escuela</a:t>
            </a:r>
            <a:endParaRPr>
              <a:solidFill>
                <a:schemeClr val="dk1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Fue muy meticuloso, obstinado, astuto y prudente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81" name="Google Shape;18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50375" y="658225"/>
            <a:ext cx="3281925" cy="218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1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Franco - Carrera Militar </a:t>
            </a:r>
            <a:endParaRPr/>
          </a:p>
        </p:txBody>
      </p:sp>
      <p:sp>
        <p:nvSpPr>
          <p:cNvPr id="187" name="Google Shape;187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asistió la Academia Militar de Toledo en 1907</a:t>
            </a:r>
            <a:endParaRPr>
              <a:solidFill>
                <a:schemeClr val="dk1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Empezó su carrera militar con el Ejército de África</a:t>
            </a:r>
            <a:endParaRPr>
              <a:solidFill>
                <a:schemeClr val="dk1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Se convirtió en el comandante cuando tiene 30 años y se convirtió en el general cuando tiene 34 años</a:t>
            </a:r>
            <a:endParaRPr>
              <a:solidFill>
                <a:schemeClr val="dk1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Director de La Academia General Militar de Zaragoza en el año 1928</a:t>
            </a:r>
            <a:endParaRPr>
              <a:solidFill>
                <a:schemeClr val="dk1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Fue la jefatura del Estado Mayor y fue la comandancia general de Canarias</a:t>
            </a:r>
            <a:endParaRPr>
              <a:solidFill>
                <a:schemeClr val="dk1"/>
              </a:solidFill>
            </a:endParaRPr>
          </a:p>
          <a:p>
            <a: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En 1936 se convirtió en generalísimo de las fuerzas militares sublevadas y en octubre convirtió en el jefe del Estado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88" name="Google Shape;18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67675" y="3394700"/>
            <a:ext cx="2640425" cy="158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Isabel y Fernando--infancia y juventud</a:t>
            </a:r>
            <a:endParaRPr/>
          </a:p>
        </p:txBody>
      </p:sp>
      <p:sp>
        <p:nvSpPr>
          <p:cNvPr id="66" name="Google Shape;66;p14"/>
          <p:cNvSpPr txBox="1"/>
          <p:nvPr>
            <p:ph idx="1" type="body"/>
          </p:nvPr>
        </p:nvSpPr>
        <p:spPr>
          <a:xfrm>
            <a:off x="311700" y="1152475"/>
            <a:ext cx="3819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Isabel de Castilla</a:t>
            </a:r>
            <a:endParaRPr/>
          </a:p>
          <a:p>
            <a:pPr indent="-342900" lvl="0" marL="457200" rtl="0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Nació 23 de abril 1541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Padres: Juan II de Castilla y Isabel de Portugal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Hermano: Enrique IV 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Nobles querían que su hermano Alfonso sucede a Enrique, pero el murió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Isabel fue reconocido como </a:t>
            </a:r>
            <a:br>
              <a:rPr lang="en"/>
            </a:br>
            <a:r>
              <a:rPr lang="en"/>
              <a:t>heredera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54825" y="1226101"/>
            <a:ext cx="1333275" cy="1466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30696" y="3102275"/>
            <a:ext cx="1256180" cy="1466602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4"/>
          <p:cNvSpPr txBox="1"/>
          <p:nvPr/>
        </p:nvSpPr>
        <p:spPr>
          <a:xfrm>
            <a:off x="5832250" y="1226100"/>
            <a:ext cx="3138000" cy="35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Fernando II de Aragón 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-"/>
            </a:pP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Nació 10 de marzo 1452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-"/>
            </a:pP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Padres: Juan II de Aragón y Juana Enriquez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-"/>
            </a:pP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Segundo hijo, pero su hermano Carlos murió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-"/>
            </a:pP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Fue nombrado el rey de Sicilia en 1468 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-"/>
            </a:pP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Fue nombrado el rey de Aragón cuando murió Juan II en 1479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2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Franco - la II república y la guerra civil</a:t>
            </a:r>
            <a:endParaRPr/>
          </a:p>
        </p:txBody>
      </p:sp>
      <p:sp>
        <p:nvSpPr>
          <p:cNvPr id="194" name="Google Shape;194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1931-1939</a:t>
            </a:r>
            <a:endParaRPr>
              <a:solidFill>
                <a:schemeClr val="dk1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Establecer la república</a:t>
            </a:r>
            <a:endParaRPr>
              <a:solidFill>
                <a:schemeClr val="dk1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Una nueva constitución española</a:t>
            </a:r>
            <a:endParaRPr>
              <a:solidFill>
                <a:schemeClr val="dk1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Estaban sucediendo muchos cambios pero no todas las expectativas se cumplieron</a:t>
            </a:r>
            <a:endParaRPr>
              <a:solidFill>
                <a:schemeClr val="dk1"/>
              </a:solidFill>
            </a:endParaRP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Esto dio lugar a la violencia</a:t>
            </a:r>
            <a:endParaRPr>
              <a:solidFill>
                <a:schemeClr val="dk1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Franco comenzó un levantamiento militar contra el gobierno de Madrid</a:t>
            </a:r>
            <a:endParaRPr>
              <a:solidFill>
                <a:schemeClr val="dk1"/>
              </a:solidFill>
            </a:endParaRP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El resultado fue una guerra civil</a:t>
            </a:r>
            <a:endParaRPr>
              <a:solidFill>
                <a:schemeClr val="dk1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Franco y su ejército salieron victoriosos y la segunda República llegó a su fin</a:t>
            </a:r>
            <a:endParaRPr>
              <a:solidFill>
                <a:schemeClr val="dk1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Franco sube al poder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95" name="Google Shape;19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78100" y="3891950"/>
            <a:ext cx="1991150" cy="112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3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Franco -- Entrevista de Hendaya </a:t>
            </a:r>
            <a:endParaRPr/>
          </a:p>
        </p:txBody>
      </p:sp>
      <p:sp>
        <p:nvSpPr>
          <p:cNvPr id="201" name="Google Shape;201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El 23 de octubre de 1940</a:t>
            </a:r>
            <a:endParaRPr>
              <a:solidFill>
                <a:schemeClr val="dk1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En una estación en Hendaya</a:t>
            </a:r>
            <a:endParaRPr>
              <a:solidFill>
                <a:schemeClr val="dk1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Los alemanes quisieron los españoles juntaron el guerra</a:t>
            </a:r>
            <a:endParaRPr>
              <a:solidFill>
                <a:schemeClr val="dk1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Los españoles tenía condiciones</a:t>
            </a: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La devolucion de Gibraltar</a:t>
            </a:r>
            <a:endParaRPr>
              <a:solidFill>
                <a:schemeClr val="dk1"/>
              </a:solidFill>
            </a:endParaRP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la cesión del</a:t>
            </a:r>
            <a:r>
              <a:rPr lang="en">
                <a:solidFill>
                  <a:schemeClr val="dk1"/>
                </a:solidFill>
                <a:uFill>
                  <a:noFill/>
                </a:uFill>
                <a:hlinkClick r:id="rId3"/>
              </a:rPr>
              <a:t> Marruecos francés</a:t>
            </a:r>
            <a:endParaRPr>
              <a:solidFill>
                <a:schemeClr val="dk1"/>
              </a:solidFill>
            </a:endParaRP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el envío de suministros alemanes de alimentos, petróleo y armas  </a:t>
            </a:r>
            <a:endParaRPr>
              <a:solidFill>
                <a:schemeClr val="dk1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se firmó un protocolo secreto</a:t>
            </a:r>
            <a:endParaRPr>
              <a:solidFill>
                <a:schemeClr val="dk1"/>
              </a:solidFill>
            </a:endParaRP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Franco entaria en la guerra</a:t>
            </a:r>
            <a:endParaRPr>
              <a:solidFill>
                <a:schemeClr val="dk1"/>
              </a:solidFill>
            </a:endParaRP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España recibiría territorios en África</a:t>
            </a:r>
            <a:endParaRPr>
              <a:solidFill>
                <a:schemeClr val="dk1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No entró la guerra, pero enviado 50.000 voluntarios 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02" name="Google Shape;202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74250" y="3041700"/>
            <a:ext cx="2447850" cy="169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4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Franco -- La Dictadura</a:t>
            </a:r>
            <a:endParaRPr/>
          </a:p>
        </p:txBody>
      </p:sp>
      <p:sp>
        <p:nvSpPr>
          <p:cNvPr id="208" name="Google Shape;208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El régimen franquista fue una dictadura</a:t>
            </a:r>
            <a:endParaRPr>
              <a:solidFill>
                <a:schemeClr val="dk1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Era un conservador y valorado el orden y autoridad</a:t>
            </a:r>
            <a:endParaRPr>
              <a:solidFill>
                <a:schemeClr val="dk1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Tenía una mentalidad nacional católica radica</a:t>
            </a:r>
            <a:endParaRPr>
              <a:solidFill>
                <a:schemeClr val="dk1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El catolicismo era la religión nacional</a:t>
            </a:r>
            <a:endParaRPr>
              <a:solidFill>
                <a:schemeClr val="dk1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Campos de concentración </a:t>
            </a:r>
            <a:endParaRPr>
              <a:solidFill>
                <a:schemeClr val="dk1"/>
              </a:solidFill>
            </a:endParaRP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Disidentes políticos y los prisioneros de guerra</a:t>
            </a:r>
            <a:endParaRPr>
              <a:solidFill>
                <a:schemeClr val="dk1"/>
              </a:solidFill>
            </a:endParaRP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Trabajar forzado</a:t>
            </a:r>
            <a:endParaRPr>
              <a:solidFill>
                <a:schemeClr val="dk1"/>
              </a:solidFill>
            </a:endParaRPr>
          </a:p>
          <a:p>
            <a: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Murió el 20 de noviembre de 1975</a:t>
            </a:r>
            <a:endParaRPr>
              <a:solidFill>
                <a:schemeClr val="dk1"/>
              </a:solidFill>
            </a:endParaRPr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09" name="Google Shape;20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49275" y="2010475"/>
            <a:ext cx="3550225" cy="280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5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Franco -- La Familia Actual</a:t>
            </a:r>
            <a:endParaRPr/>
          </a:p>
        </p:txBody>
      </p:sp>
      <p:sp>
        <p:nvSpPr>
          <p:cNvPr id="215" name="Google Shape;215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Franco tenía una hija con su esposa</a:t>
            </a:r>
            <a:endParaRPr>
              <a:solidFill>
                <a:schemeClr val="dk1"/>
              </a:solidFill>
            </a:endParaRP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7 nietos</a:t>
            </a:r>
            <a:endParaRPr>
              <a:solidFill>
                <a:schemeClr val="dk1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Los nietos viven su propia vida</a:t>
            </a:r>
            <a:endParaRPr>
              <a:solidFill>
                <a:schemeClr val="dk1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Heredaron una gran riqueza</a:t>
            </a:r>
            <a:endParaRPr>
              <a:solidFill>
                <a:schemeClr val="dk1"/>
              </a:solidFill>
            </a:endParaRP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Patrimonio neto de 500 millones de euros</a:t>
            </a:r>
            <a:endParaRPr>
              <a:solidFill>
                <a:schemeClr val="dk1"/>
              </a:solidFill>
            </a:endParaRPr>
          </a:p>
          <a:p>
            <a: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Hoy controlan muchas compañías y las propiedades inmobiliarias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16" name="Google Shape;21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82649" y="304925"/>
            <a:ext cx="2347275" cy="226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6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Felipe VI -- Infancia, Juventud, y Educación</a:t>
            </a:r>
            <a:endParaRPr/>
          </a:p>
        </p:txBody>
      </p:sp>
      <p:sp>
        <p:nvSpPr>
          <p:cNvPr id="222" name="Google Shape;222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Nació 30 de enero en 1968 a Juan Carlos I y Sofía</a:t>
            </a:r>
            <a:endParaRPr>
              <a:solidFill>
                <a:schemeClr val="dk1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 Franco se murió antes de Felipe tenía ocho años</a:t>
            </a:r>
            <a:endParaRPr>
              <a:solidFill>
                <a:schemeClr val="dk1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Estudiaba en la escuela Santa Maria de los </a:t>
            </a:r>
            <a:endParaRPr>
              <a:solidFill>
                <a:schemeClr val="dk1"/>
              </a:solidFill>
            </a:endParaRPr>
          </a:p>
          <a:p>
            <a:pPr indent="45720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Rosales hasta 1984, la Academia General </a:t>
            </a:r>
            <a:endParaRPr>
              <a:solidFill>
                <a:schemeClr val="dk1"/>
              </a:solidFill>
            </a:endParaRPr>
          </a:p>
          <a:p>
            <a:pPr indent="45720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Militar de Zaragoza (1985-1988), la </a:t>
            </a:r>
            <a:endParaRPr>
              <a:solidFill>
                <a:schemeClr val="dk1"/>
              </a:solidFill>
            </a:endParaRPr>
          </a:p>
          <a:p>
            <a:pPr indent="45720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Universidad Autónoma de Madrid </a:t>
            </a:r>
            <a:endParaRPr>
              <a:solidFill>
                <a:schemeClr val="dk1"/>
              </a:solidFill>
            </a:endParaRPr>
          </a:p>
          <a:p>
            <a:pPr indent="45720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(1988-1993), y la Universidad de </a:t>
            </a:r>
            <a:endParaRPr>
              <a:solidFill>
                <a:schemeClr val="dk1"/>
              </a:solidFill>
            </a:endParaRPr>
          </a:p>
          <a:p>
            <a:pPr indent="45720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Georgetown (1993-1995)</a:t>
            </a:r>
            <a:endParaRPr>
              <a:solidFill>
                <a:schemeClr val="dk1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3" name="Google Shape;22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54025" y="2010225"/>
            <a:ext cx="3478275" cy="255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7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Felipe VI -- Inicios de Gobierno</a:t>
            </a:r>
            <a:endParaRPr/>
          </a:p>
        </p:txBody>
      </p:sp>
      <p:sp>
        <p:nvSpPr>
          <p:cNvPr id="229" name="Google Shape;229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30 de enero 1986: asumió su papel institucional como sucesor al trono </a:t>
            </a:r>
            <a:endParaRPr>
              <a:solidFill>
                <a:schemeClr val="dk1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1990: visitaba a las Comunidades Autónomas</a:t>
            </a:r>
            <a:endParaRPr>
              <a:solidFill>
                <a:schemeClr val="dk1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Ha representado España en visitas oficiales en todo el mundo y en actividades sobre los aspectos de la vida española </a:t>
            </a:r>
            <a:endParaRPr>
              <a:solidFill>
                <a:schemeClr val="dk1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Hacía muchas actividades de filantropía y es el </a:t>
            </a:r>
            <a:endParaRPr>
              <a:solidFill>
                <a:schemeClr val="dk1"/>
              </a:solidFill>
            </a:endParaRPr>
          </a:p>
          <a:p>
            <a:pPr indent="45720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presidente honorífico de muchos organizaciones 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30" name="Google Shape;23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38176" y="2786325"/>
            <a:ext cx="3122724" cy="212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8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Felipe VI -- Familia</a:t>
            </a:r>
            <a:endParaRPr/>
          </a:p>
        </p:txBody>
      </p:sp>
      <p:sp>
        <p:nvSpPr>
          <p:cNvPr id="236" name="Google Shape;236;p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El 22 de mayo en 2004, Felipe se casó con Letizia Ortiz Rocasolano</a:t>
            </a:r>
            <a:endParaRPr>
              <a:solidFill>
                <a:schemeClr val="dk1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Ella era reportera para CNN</a:t>
            </a:r>
            <a:endParaRPr>
              <a:solidFill>
                <a:schemeClr val="dk1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Los padres de Felipe estaban en contra del matrimonio </a:t>
            </a:r>
            <a:endParaRPr>
              <a:solidFill>
                <a:schemeClr val="dk1"/>
              </a:solidFill>
            </a:endParaRP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Estaba divorciada, plebeya, y celebridad</a:t>
            </a:r>
            <a:endParaRPr>
              <a:solidFill>
                <a:schemeClr val="dk1"/>
              </a:solidFill>
            </a:endParaRP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El opuesto de una reina española clásica</a:t>
            </a:r>
            <a:endParaRPr>
              <a:solidFill>
                <a:schemeClr val="dk1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Es la primera plebeya quien se ha convertido </a:t>
            </a:r>
            <a:endParaRPr>
              <a:solidFill>
                <a:schemeClr val="dk1"/>
              </a:solidFill>
            </a:endParaRPr>
          </a:p>
          <a:p>
            <a:pPr indent="45720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en reina en España</a:t>
            </a:r>
            <a:endParaRPr>
              <a:solidFill>
                <a:schemeClr val="dk1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Tienen dos hijas</a:t>
            </a:r>
            <a:endParaRPr>
              <a:solidFill>
                <a:schemeClr val="dk1"/>
              </a:solidFill>
            </a:endParaRP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Leonor, Princesa de Asturias (31 de octubre 2005)</a:t>
            </a:r>
            <a:endParaRPr>
              <a:solidFill>
                <a:schemeClr val="dk1"/>
              </a:solidFill>
            </a:endParaRPr>
          </a:p>
          <a:p>
            <a: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Sofía, Infanta de Espanol  (29 de abril 2007)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37" name="Google Shape;23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61525" y="2334644"/>
            <a:ext cx="3370775" cy="252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9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Felipe VI -- Rey de España</a:t>
            </a:r>
            <a:endParaRPr/>
          </a:p>
        </p:txBody>
      </p:sp>
      <p:sp>
        <p:nvSpPr>
          <p:cNvPr id="243" name="Google Shape;243;p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El 18 de junio de 2014, su padre, Juan Carlos I abdicó</a:t>
            </a:r>
            <a:endParaRPr>
              <a:solidFill>
                <a:schemeClr val="dk1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El 19 de junio de 2014, fue proclamado Rey</a:t>
            </a:r>
            <a:endParaRPr>
              <a:solidFill>
                <a:schemeClr val="dk1"/>
              </a:solidFill>
            </a:endParaRP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No es el primogénito, pero es el </a:t>
            </a:r>
            <a:endParaRPr>
              <a:solidFill>
                <a:schemeClr val="dk1"/>
              </a:solidFill>
            </a:endParaRPr>
          </a:p>
          <a:p>
            <a:pPr indent="457200" lvl="0" marL="45720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hijo solo </a:t>
            </a:r>
            <a:r>
              <a:rPr lang="en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Tiene empleo militar de </a:t>
            </a:r>
            <a:endParaRPr>
              <a:solidFill>
                <a:schemeClr val="dk1"/>
              </a:solidFill>
            </a:endParaRPr>
          </a:p>
          <a:p>
            <a:pPr indent="45720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capitán general del ejército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44" name="Google Shape;24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1125" y="1896875"/>
            <a:ext cx="5021175" cy="313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40"/>
          <p:cNvSpPr txBox="1"/>
          <p:nvPr>
            <p:ph type="title"/>
          </p:nvPr>
        </p:nvSpPr>
        <p:spPr>
          <a:xfrm>
            <a:off x="311700" y="109375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Fuentes--Fernando y Isabel</a:t>
            </a:r>
            <a:endParaRPr/>
          </a:p>
        </p:txBody>
      </p:sp>
      <p:sp>
        <p:nvSpPr>
          <p:cNvPr id="250" name="Google Shape;250;p40"/>
          <p:cNvSpPr txBox="1"/>
          <p:nvPr>
            <p:ph idx="1" type="body"/>
          </p:nvPr>
        </p:nvSpPr>
        <p:spPr>
          <a:xfrm>
            <a:off x="311700" y="669950"/>
            <a:ext cx="8520600" cy="43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 Fernando II el Católico. (n.d.). Retrieved May 30, 2016, from</a:t>
            </a:r>
            <a:br>
              <a:rPr lang="en" sz="1400"/>
            </a:br>
            <a:r>
              <a:rPr lang="en" sz="1400"/>
              <a:t>	http://www.biografiasyvidas.com/biografia/f/fernando_ii.htm </a:t>
            </a:r>
            <a:endParaRPr sz="1400"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 Isabel I la Católica. (n.d.). Retrieved May 30, 2016, from</a:t>
            </a:r>
            <a:br>
              <a:rPr lang="en" sz="1400"/>
            </a:br>
            <a:r>
              <a:rPr lang="en" sz="1400"/>
              <a:t>	http://www.biografiasyvidas.com/biografia/i/isabel_i_catolica.htm </a:t>
            </a:r>
            <a:endParaRPr sz="1400"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 La boda clandestina de Isabel y Fernando. (n.d.). Retrieved May 30, 2016, from </a:t>
            </a:r>
            <a:br>
              <a:rPr lang="en" sz="1400"/>
            </a:br>
            <a:r>
              <a:rPr lang="en" sz="1400"/>
              <a:t>	http://arquehistoria.com/la-boda-clandestina-de-isabel-y-fernando-4604 </a:t>
            </a:r>
            <a:endParaRPr sz="1400"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 La Guerra de Granada. (n.d.). Retrieved May 31, 2016, from http://www.grandesbatallas.es/batalla de </a:t>
            </a:r>
            <a:br>
              <a:rPr lang="en" sz="1400"/>
            </a:br>
            <a:r>
              <a:rPr lang="en" sz="1400"/>
              <a:t>	granada.html </a:t>
            </a:r>
            <a:endParaRPr sz="1400"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 Los Reyes Católicos. (n.d.). Retrieved May 30, 2016, from </a:t>
            </a:r>
            <a:br>
              <a:rPr lang="en" sz="1400"/>
            </a:br>
            <a:r>
              <a:rPr lang="en" sz="1400"/>
              <a:t>	</a:t>
            </a:r>
            <a:r>
              <a:rPr lang="en" sz="1400" u="sng">
                <a:solidFill>
                  <a:schemeClr val="hlink"/>
                </a:solidFill>
                <a:hlinkClick r:id="rId3"/>
              </a:rPr>
              <a:t>http://www.biografiasyvidas.com/biografia/r/reyes_catolicos.htm</a:t>
            </a:r>
            <a:endParaRPr sz="1400"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 Santa Hermandad. (n.d.). Retrieved May 31, 2016, from </a:t>
            </a:r>
            <a:br>
              <a:rPr lang="en" sz="1400"/>
            </a:br>
            <a:r>
              <a:rPr lang="en" sz="1400"/>
              <a:t>	http://enciclopedia.us.es/index.php/Santa_Hermandad</a:t>
            </a:r>
            <a:r>
              <a:rPr lang="en"/>
              <a:t> 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41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Carlos III -- Fuentes</a:t>
            </a:r>
            <a:endParaRPr/>
          </a:p>
        </p:txBody>
      </p:sp>
      <p:sp>
        <p:nvSpPr>
          <p:cNvPr id="256" name="Google Shape;256;p4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Buescher, J. (n.f.). Estuvo recuperado el 29 de mayo 2016, de </a:t>
            </a:r>
            <a:r>
              <a:rPr lang="en" u="sng">
                <a:solidFill>
                  <a:schemeClr val="dk1"/>
                </a:solidFill>
                <a:hlinkClick r:id="rId3"/>
              </a:rPr>
              <a:t>http://teachinghistory.org/history-content/ask-a-historian/22894</a:t>
            </a:r>
            <a:r>
              <a:rPr lang="en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Carlos III. (n.f.). Estuvo recuperado el 24 de mayo 2016, de </a:t>
            </a:r>
            <a:r>
              <a:rPr lang="en" u="sng">
                <a:solidFill>
                  <a:schemeClr val="dk1"/>
                </a:solidFill>
                <a:hlinkClick r:id="rId4"/>
              </a:rPr>
              <a:t>http://www.biografiasyvidas.com/viografia/c/carlos_iii.htm</a:t>
            </a:r>
            <a:endParaRPr>
              <a:solidFill>
                <a:schemeClr val="dk1"/>
              </a:solidFill>
            </a:endParaRPr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Carlos III. Rey de Espana (1716-1788). (n.f.). Estuvo recuperado el 24 de mayo 2016, de </a:t>
            </a:r>
            <a:r>
              <a:rPr lang="en" u="sng">
                <a:solidFill>
                  <a:schemeClr val="dk1"/>
                </a:solidFill>
                <a:hlinkClick r:id="rId5"/>
              </a:rPr>
              <a:t>http://www.mcnbiografias.com/app-bio/do/show?key=carlos-iii-rey-de-espana</a:t>
            </a:r>
            <a:endParaRPr>
              <a:solidFill>
                <a:schemeClr val="dk1"/>
              </a:solidFill>
            </a:endParaRPr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Diaz, R.F. (n.f.). Los Borbones. Estuvo recuperado el 24 de mayo 2016, de </a:t>
            </a:r>
            <a:r>
              <a:rPr lang="en" u="sng">
                <a:solidFill>
                  <a:schemeClr val="dk1"/>
                </a:solidFill>
                <a:hlinkClick r:id="rId6"/>
              </a:rPr>
              <a:t>http://www.cervantesvirtual.com/bib/historia/monarquia/carlos3.shtml</a:t>
            </a:r>
            <a:endParaRPr>
              <a:solidFill>
                <a:schemeClr val="dk1"/>
              </a:solidFill>
            </a:endParaRPr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Isabel y Fernando--la boda secreta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5"/>
          <p:cNvSpPr txBox="1"/>
          <p:nvPr>
            <p:ph idx="1" type="body"/>
          </p:nvPr>
        </p:nvSpPr>
        <p:spPr>
          <a:xfrm>
            <a:off x="135050" y="1152475"/>
            <a:ext cx="6286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Enrique quería que Isabel se casa con un príncipe de Portugal para unir las coronas de Portugal y Castilla</a:t>
            </a:r>
            <a:endParaRPr/>
          </a:p>
          <a:p>
            <a:pPr indent="-342900" lvl="0" marL="4572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Negocio secreto de Isabel y Juan II de Aragón</a:t>
            </a:r>
            <a:endParaRPr/>
          </a:p>
          <a:p>
            <a:pPr indent="-342900" lvl="0" marL="4572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Fernando y Isabel eran sobrinos segundos→ necesitaban una bula papal que autorizara el matrimonio</a:t>
            </a:r>
            <a:endParaRPr/>
          </a:p>
          <a:p>
            <a:pPr indent="-342900" lvl="0" marL="4572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Papeles falsos</a:t>
            </a:r>
            <a:endParaRPr/>
          </a:p>
          <a:p>
            <a:pPr indent="-342900" lvl="0" marL="4572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Se casaron en secreto en el 19 de octubre 1469</a:t>
            </a:r>
            <a:endParaRPr i="1" sz="2400">
              <a:latin typeface="Georgia"/>
              <a:ea typeface="Georgia"/>
              <a:cs typeface="Georgia"/>
              <a:sym typeface="Georgia"/>
            </a:endParaRPr>
          </a:p>
          <a:p>
            <a:pPr indent="457200" lvl="0" marL="457200" rtl="0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i="1" lang="en" sz="24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“Tanto monta, monta tanto, </a:t>
            </a:r>
            <a:endParaRPr i="1" sz="24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457200" lvl="0" marL="914400" rtl="0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i="1" lang="en" sz="24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Isabel como Fernando”</a:t>
            </a:r>
            <a:endParaRPr i="1" sz="24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>
              <a:spcBef>
                <a:spcPts val="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76" name="Google Shape;7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21651" y="1321975"/>
            <a:ext cx="2410650" cy="307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42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Felipe V- Fuentes</a:t>
            </a:r>
            <a:endParaRPr/>
          </a:p>
        </p:txBody>
      </p:sp>
      <p:sp>
        <p:nvSpPr>
          <p:cNvPr id="262" name="Google Shape;262;p4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55E61"/>
                </a:solidFill>
              </a:rPr>
              <a:t>Historia. (n.d.) Retrieved May 31, 2016, from </a:t>
            </a:r>
            <a:r>
              <a:rPr lang="en" sz="1600" u="sng">
                <a:solidFill>
                  <a:schemeClr val="hlink"/>
                </a:solidFill>
                <a:hlinkClick r:id="rId3"/>
              </a:rPr>
              <a:t>http://www.rae.es/la-institucion/historia</a:t>
            </a:r>
            <a:r>
              <a:rPr lang="en" sz="1600">
                <a:solidFill>
                  <a:srgbClr val="F55E61"/>
                </a:solidFill>
              </a:rPr>
              <a:t> </a:t>
            </a:r>
            <a:endParaRPr sz="1600">
              <a:solidFill>
                <a:srgbClr val="F55E61"/>
              </a:solidFill>
            </a:endParaRPr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55E61"/>
                </a:solidFill>
              </a:rPr>
              <a:t>Lopez, I. (1994). Felipe V y la Monarquía Católica durante la Guerra de Sucesión. </a:t>
            </a:r>
            <a:r>
              <a:rPr i="1" lang="en" sz="1600">
                <a:solidFill>
                  <a:srgbClr val="F55E61"/>
                </a:solidFill>
              </a:rPr>
              <a:t>Espacio, Tiempo y Forma, Serie IV. </a:t>
            </a:r>
            <a:r>
              <a:rPr lang="en" sz="1600">
                <a:solidFill>
                  <a:srgbClr val="F55E61"/>
                </a:solidFill>
              </a:rPr>
              <a:t>Retrieved from </a:t>
            </a:r>
            <a:r>
              <a:rPr lang="en" sz="1600" u="sng">
                <a:solidFill>
                  <a:schemeClr val="hlink"/>
                </a:solidFill>
                <a:hlinkClick r:id="rId4"/>
              </a:rPr>
              <a:t>http://e-spacio.uned.es/fez/eserv.php?pid=bibliuned:ETFSerie4-7EC8367C-E744-C6F9-CE1C-A43FCA819549&amp;dsID=Documento.pdf</a:t>
            </a:r>
            <a:r>
              <a:rPr lang="en" sz="1600">
                <a:solidFill>
                  <a:srgbClr val="F55E61"/>
                </a:solidFill>
              </a:rPr>
              <a:t> </a:t>
            </a:r>
            <a:endParaRPr sz="1600">
              <a:solidFill>
                <a:srgbClr val="F55E61"/>
              </a:solidFill>
            </a:endParaRPr>
          </a:p>
          <a:p>
            <a:pPr indent="0" lvl="0" marL="0" marR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Philip V. Encyclopedia of World Biography. 2004. (2004). Philip V (Spain) (1683–1746; Ruled 1700–1724, 1724–1746). Retrieved May 31, 2016, from </a:t>
            </a:r>
            <a:r>
              <a:rPr lang="en" sz="1600" u="sng">
                <a:solidFill>
                  <a:schemeClr val="accent5"/>
                </a:solidFill>
                <a:hlinkClick r:id="rId5"/>
              </a:rPr>
              <a:t>http://www.encyclopedia.com/topic/Philip_V_(Spain).aspx</a:t>
            </a:r>
            <a:r>
              <a:rPr lang="en" sz="1600">
                <a:solidFill>
                  <a:schemeClr val="dk1"/>
                </a:solidFill>
              </a:rPr>
              <a:t> </a:t>
            </a:r>
            <a:endParaRPr sz="1600">
              <a:solidFill>
                <a:srgbClr val="F55E61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3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Franco -- Fuentes</a:t>
            </a:r>
            <a:endParaRPr/>
          </a:p>
        </p:txBody>
      </p:sp>
      <p:sp>
        <p:nvSpPr>
          <p:cNvPr id="268" name="Google Shape;268;p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Francisco Franco Bahamonde (Diciembre 1999). Estuvo recuperado el 30 de mayo, De </a:t>
            </a:r>
            <a:r>
              <a:rPr lang="en" sz="1400" u="sng">
                <a:solidFill>
                  <a:schemeClr val="dk1"/>
                </a:solidFill>
                <a:hlinkClick r:id="rId3"/>
              </a:rPr>
              <a:t>http://www.buscabiografias.com/biografia/verDetalle/651/Francisco%20Franco%20Bahamonde</a:t>
            </a:r>
            <a:endParaRPr sz="1400">
              <a:solidFill>
                <a:schemeClr val="dk1"/>
              </a:solidFill>
            </a:endParaRPr>
          </a:p>
          <a:p>
            <a:pPr indent="0" lvl="0" marL="0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Francisco Franco Bahamonde (n.f.). Estuvo recuperado el 30 de mayo, de </a:t>
            </a:r>
            <a:r>
              <a:rPr lang="en" sz="1400" u="sng">
                <a:solidFill>
                  <a:schemeClr val="dk1"/>
                </a:solidFill>
                <a:hlinkClick r:id="rId4"/>
              </a:rPr>
              <a:t>http://www.biografiasyvidas.com/biografia/f/franco.htm</a:t>
            </a:r>
            <a:endParaRPr sz="1400">
              <a:solidFill>
                <a:schemeClr val="dk1"/>
              </a:solidFill>
            </a:endParaRPr>
          </a:p>
          <a:p>
            <a:pPr indent="0" lvl="0" marL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La Segunda Republica Espanola (n.f.). Estuvo recuperado el 30 de mayo, de </a:t>
            </a:r>
            <a:r>
              <a:rPr lang="en" sz="1400" u="sng">
                <a:solidFill>
                  <a:schemeClr val="dk1"/>
                </a:solidFill>
                <a:hlinkClick r:id="rId5"/>
              </a:rPr>
              <a:t>http://www.donquijote.org/cultura/espana/historia/la-segunda-republica-espanola</a:t>
            </a:r>
            <a:endParaRPr b="1" sz="1400">
              <a:solidFill>
                <a:schemeClr val="dk1"/>
              </a:solidFill>
            </a:endParaRPr>
          </a:p>
          <a:p>
            <a:pPr indent="0" lvl="0" marL="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La fortuna de los Franco: la familia tiene un patrimonio de 500 millones (n.f)</a:t>
            </a:r>
            <a:r>
              <a:rPr b="1" lang="en" sz="1400">
                <a:solidFill>
                  <a:schemeClr val="dk1"/>
                </a:solidFill>
              </a:rPr>
              <a:t>. </a:t>
            </a:r>
            <a:r>
              <a:rPr lang="en" sz="1400">
                <a:solidFill>
                  <a:schemeClr val="dk1"/>
                </a:solidFill>
              </a:rPr>
              <a:t>Estuvo recuperado el 30 de mayo, de </a:t>
            </a:r>
            <a:r>
              <a:rPr lang="en" sz="1400" u="sng">
                <a:solidFill>
                  <a:schemeClr val="dk1"/>
                </a:solidFill>
                <a:hlinkClick r:id="rId6"/>
              </a:rPr>
              <a:t>http://www.eleconomista.es/economia/noticias/319632/11/07/La-fortuna-de-los-Franco-la-familia-tiene-un-patrimonio-de-500-millones.html</a:t>
            </a:r>
            <a:endParaRPr sz="1400">
              <a:solidFill>
                <a:schemeClr val="dk1"/>
              </a:solidFill>
            </a:endParaRPr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4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Felipe VI -- Fuentes</a:t>
            </a:r>
            <a:endParaRPr/>
          </a:p>
        </p:txBody>
      </p:sp>
      <p:sp>
        <p:nvSpPr>
          <p:cNvPr id="274" name="Google Shape;274;p4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Biografía de su Majestad el Rey (n.f.). Estuvo recuperado el 29 de mayo 2016, de </a:t>
            </a:r>
            <a:r>
              <a:rPr lang="en" u="sng">
                <a:solidFill>
                  <a:schemeClr val="dk1"/>
                </a:solidFill>
                <a:hlinkClick r:id="rId3"/>
              </a:rPr>
              <a:t>http://www.casareal.es/ES/familiareal/reyfelipe/paginas/biografia.aspx</a:t>
            </a:r>
            <a:endParaRPr>
              <a:solidFill>
                <a:schemeClr val="dk1"/>
              </a:solidFill>
            </a:endParaRPr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Felipe de Borbon - Felipe VI de Espana (n.f.). Estuvo recuperado el 29 de mayo 2016, de </a:t>
            </a:r>
            <a:r>
              <a:rPr lang="en" u="sng">
                <a:solidFill>
                  <a:schemeClr val="dk1"/>
                </a:solidFill>
                <a:hlinkClick r:id="rId4"/>
              </a:rPr>
              <a:t>http://www.buscabiografias.com/biografia/verDetalle/1942/Felipe%20de%20Borbon</a:t>
            </a:r>
            <a:endParaRPr>
              <a:solidFill>
                <a:schemeClr val="dk1"/>
              </a:solidFill>
            </a:endParaRPr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Felipe VI, Nuevo Rey (n.f.). Estuvo recuperado el 29 de mayo 2016, de </a:t>
            </a:r>
            <a:r>
              <a:rPr lang="en" u="sng">
                <a:solidFill>
                  <a:schemeClr val="dk1"/>
                </a:solidFill>
                <a:hlinkClick r:id="rId5"/>
              </a:rPr>
              <a:t>http://www.rtve.es/noticias/proclamacion-felipe-vi/biografia/</a:t>
            </a:r>
            <a:endParaRPr>
              <a:solidFill>
                <a:schemeClr val="dk1"/>
              </a:solidFill>
            </a:endParaRPr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Profile: Spain’s King Felipe VI (19 de junio 2014). Estuvo recuperado el 29 de mayo 2016, de </a:t>
            </a:r>
            <a:r>
              <a:rPr lang="en" u="sng">
                <a:solidFill>
                  <a:schemeClr val="dk1"/>
                </a:solidFill>
                <a:hlinkClick r:id="rId6"/>
              </a:rPr>
              <a:t>http://www.bbc.com/news/world-europe-27664022</a:t>
            </a:r>
            <a:endParaRPr>
              <a:solidFill>
                <a:schemeClr val="dk1"/>
              </a:solidFill>
            </a:endParaRPr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/>
          <p:nvPr>
            <p:ph type="title"/>
          </p:nvPr>
        </p:nvSpPr>
        <p:spPr>
          <a:xfrm>
            <a:off x="154625" y="86550"/>
            <a:ext cx="8896500" cy="9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Isabel y Fernando--</a:t>
            </a:r>
            <a:r>
              <a:rPr lang="en" sz="3000"/>
              <a:t> la santa hermandad y como Isabel llegó al poder </a:t>
            </a:r>
            <a:endParaRPr sz="30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6"/>
          <p:cNvSpPr txBox="1"/>
          <p:nvPr>
            <p:ph idx="1" type="body"/>
          </p:nvPr>
        </p:nvSpPr>
        <p:spPr>
          <a:xfrm>
            <a:off x="311700" y="15122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Enrique murió en 1474→ Isabel se proclamó reina, pero apoyados de Portugal resistieron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Problemas de seguridad y finanzas en Castilla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1476 los reyes crearon la Santa Hermandad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Primer cuerpo policial de Europa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Jurisdicción en todo el país excepto los </a:t>
            </a:r>
            <a:br>
              <a:rPr lang="en"/>
            </a:br>
            <a:r>
              <a:rPr lang="en"/>
              <a:t>interiores de ciudades, que tenían otras fuerzos  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Llevaban mangas verdes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Batallas de Toro y Albuera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Tratado de Alcacovas con Portugal en 1479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83" name="Google Shape;8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85000" y="2658350"/>
            <a:ext cx="3266125" cy="2214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7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Isabel y Fernando--Conquista de Granada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7"/>
          <p:cNvSpPr txBox="1"/>
          <p:nvPr>
            <p:ph idx="1" type="body"/>
          </p:nvPr>
        </p:nvSpPr>
        <p:spPr>
          <a:xfrm>
            <a:off x="311700" y="1152475"/>
            <a:ext cx="4607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Guerra de Granada 1480 - 1492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Empresa castellana--presencia de Fernando fue importante para la colaboración naval y táctica militar, pero los esfuerzos eran de Castilla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Fue importante controlar todo de España antes de empezar conquistas de otros lugares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90" name="Google Shape;9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7571" y="1215646"/>
            <a:ext cx="3744725" cy="3353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8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Isabel y Fernando--Cristobal Colon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18"/>
          <p:cNvSpPr txBox="1"/>
          <p:nvPr>
            <p:ph idx="1" type="body"/>
          </p:nvPr>
        </p:nvSpPr>
        <p:spPr>
          <a:xfrm>
            <a:off x="311700" y="1152475"/>
            <a:ext cx="8520600" cy="377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Mediación del tesorero del rey, Isabel aprobó el viaje  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1492--primer viaje con tres barcos 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Objetivo: encontrar otra ruta a India para el comercio de especias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No encontró una nueva ruta a India, pero encontró el “nuevo mundo”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España empieza la conquista en las</a:t>
            </a:r>
            <a:br>
              <a:rPr lang="en"/>
            </a:br>
            <a:r>
              <a:rPr lang="en"/>
              <a:t>Américas 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Oro de las Américas y conversación al</a:t>
            </a:r>
            <a:br>
              <a:rPr lang="en"/>
            </a:br>
            <a:r>
              <a:rPr lang="en"/>
              <a:t>cristianismo</a:t>
            </a:r>
            <a:endParaRPr/>
          </a:p>
        </p:txBody>
      </p:sp>
      <p:pic>
        <p:nvPicPr>
          <p:cNvPr id="97" name="Google Shape;9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22425" y="2595825"/>
            <a:ext cx="3733024" cy="228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9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Isabel y Fernando--la inquisición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19"/>
          <p:cNvSpPr txBox="1"/>
          <p:nvPr>
            <p:ph idx="1" type="body"/>
          </p:nvPr>
        </p:nvSpPr>
        <p:spPr>
          <a:xfrm>
            <a:off x="311700" y="1152475"/>
            <a:ext cx="615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Isabel creó el tribunal de la inquisición en 1478 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Control directo de la monarquía, no de la iglesia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Persiguieron todas personas que no eran bautizadas católicas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 Convertidos del islam y judaísmo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Objetivos: reducir diferencias sociales,  mantener controla política, y beneficiar de las cosas que tomaron de personas expulsadas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Metodas crueles de tortura y mataban a muchas personas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Expulsión de los judíos en 1492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Expulsión de los mudéjares en 1502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04" name="Google Shape;10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52429" y="1291600"/>
            <a:ext cx="2414925" cy="313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0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Isabel y Fernando--las alianzas de sus hijos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20"/>
          <p:cNvSpPr txBox="1"/>
          <p:nvPr>
            <p:ph idx="1" type="body"/>
          </p:nvPr>
        </p:nvSpPr>
        <p:spPr>
          <a:xfrm>
            <a:off x="311700" y="1152475"/>
            <a:ext cx="8520600" cy="38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Organizaron matrimonios políticamente beneficiosos para España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 Isabel, princesa de Asturias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Alfonso de Portugal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Manuel de Portugal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Juan, príncipe de Asturias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Margarita de Austria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Juana, reina de Castilla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Felipe el Hermoso de Habsburgo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Maria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Manuel de Portugal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Catalina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Arturo de Gales</a:t>
            </a:r>
            <a:endParaRPr/>
          </a:p>
          <a:p>
            <a: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Enrique VIII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Isabel y Fernando--sucesión 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Isabel murió en noviembre de 1504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Su hija Juana “la loca” era la heredera de la corona de Castilla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Fernando se casó otra vez con Germana de Foix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Nadie de sus hijos sobrevivieron 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Su nieto Carlos I le sucedió 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También fue Carlos V del santo imperio romano </a:t>
            </a:r>
            <a:endParaRPr/>
          </a:p>
        </p:txBody>
      </p:sp>
      <p:pic>
        <p:nvPicPr>
          <p:cNvPr id="117" name="Google Shape;11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88450" y="2209650"/>
            <a:ext cx="2606575" cy="2653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oral">
  <a:themeElements>
    <a:clrScheme name="Coral">
      <a:dk1>
        <a:srgbClr val="F55E61"/>
      </a:dk1>
      <a:lt1>
        <a:srgbClr val="FFFFFF"/>
      </a:lt1>
      <a:dk2>
        <a:srgbClr val="5E696C"/>
      </a:dk2>
      <a:lt2>
        <a:srgbClr val="BFC7CA"/>
      </a:lt2>
      <a:accent1>
        <a:srgbClr val="1E2D31"/>
      </a:accent1>
      <a:accent2>
        <a:srgbClr val="273C42"/>
      </a:accent2>
      <a:accent3>
        <a:srgbClr val="83D061"/>
      </a:accent3>
      <a:accent4>
        <a:srgbClr val="F6CD4C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